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0" r:id="rId3"/>
    <p:sldId id="257" r:id="rId4"/>
    <p:sldId id="258" r:id="rId5"/>
    <p:sldId id="259" r:id="rId6"/>
    <p:sldId id="261" r:id="rId7"/>
    <p:sldId id="262" r:id="rId8"/>
    <p:sldId id="263" r:id="rId9"/>
    <p:sldId id="264" r:id="rId10"/>
    <p:sldId id="265" r:id="rId11"/>
    <p:sldId id="266" r:id="rId12"/>
    <p:sldId id="268" r:id="rId13"/>
    <p:sldId id="269" r:id="rId14"/>
    <p:sldId id="267" r:id="rId15"/>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7"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53" d="100"/>
          <a:sy n="53" d="100"/>
        </p:scale>
        <p:origin x="734" y="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9T15:08:39.186"/>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rEHcNgVk6M&amp;t=18s&amp;pp=ygUWdGhlIHNjaG9sYXJzaGlwIGphY2tldA%3D%3D" TargetMode="External"/><Relationship Id="rId2" Type="http://schemas.openxmlformats.org/officeDocument/2006/relationships/hyperlink" Target="https://prezi.com/cjddku1s8hhd/the-scholarship-jacket-plot-struc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pic>
        <p:nvPicPr>
          <p:cNvPr id="1028" name="Picture 4" descr="scholarship-jacket-marta-salinas-summary-themes-analysis-questions">
            <a:extLst>
              <a:ext uri="{FF2B5EF4-FFF2-40B4-BE49-F238E27FC236}">
                <a16:creationId xmlns:a16="http://schemas.microsoft.com/office/drawing/2014/main" id="{80D8E644-B73D-F8F3-DF83-DC2020BB12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262063"/>
            <a:ext cx="11430000" cy="7477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124575" y="937883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78E5C981-368F-C352-F798-DED2930709CF}"/>
              </a:ext>
            </a:extLst>
          </p:cNvPr>
          <p:cNvSpPr txBox="1"/>
          <p:nvPr/>
        </p:nvSpPr>
        <p:spPr>
          <a:xfrm>
            <a:off x="2928938" y="1637497"/>
            <a:ext cx="13830300" cy="5724644"/>
          </a:xfrm>
          <a:prstGeom prst="rect">
            <a:avLst/>
          </a:prstGeom>
          <a:noFill/>
        </p:spPr>
        <p:txBody>
          <a:bodyPr wrap="square">
            <a:spAutoFit/>
          </a:bodyPr>
          <a:lstStyle/>
          <a:p>
            <a:pPr algn="l"/>
            <a:r>
              <a:rPr lang="en-US" sz="3200" b="1" i="0" dirty="0">
                <a:solidFill>
                  <a:srgbClr val="FF0000"/>
                </a:solidFill>
                <a:effectLst/>
                <a:latin typeface="hero-new"/>
              </a:rPr>
              <a:t>Martha Will Get the Jacket</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She's angry but knows Grandpa is right.</a:t>
            </a:r>
          </a:p>
          <a:p>
            <a:pPr algn="l"/>
            <a:r>
              <a:rPr lang="en-US" sz="3200" b="0" i="0" dirty="0">
                <a:solidFill>
                  <a:schemeClr val="tx1"/>
                </a:solidFill>
                <a:effectLst/>
                <a:latin typeface="hero-new"/>
              </a:rPr>
              <a:t>Martha is sad the next day when she goes to see the principal. She tells him her grandfather won't pay. He asks why, because he has enough money. She explains the reason. She adds that they'll have to give the jacket to Joann.</a:t>
            </a:r>
          </a:p>
          <a:p>
            <a:pPr algn="l"/>
            <a:endParaRPr lang="en-US" sz="3200" dirty="0">
              <a:solidFill>
                <a:schemeClr val="tx1"/>
              </a:solidFill>
              <a:latin typeface="hero-new"/>
            </a:endParaRPr>
          </a:p>
          <a:p>
            <a:pPr algn="l"/>
            <a:r>
              <a:rPr lang="en-US" sz="3200" b="0" i="0" dirty="0">
                <a:solidFill>
                  <a:schemeClr val="tx1"/>
                </a:solidFill>
                <a:effectLst/>
                <a:latin typeface="hero-new"/>
              </a:rPr>
              <a:t>The principal stops her before she leaves. He says they'll make an exception and give her the jacket. Martha is very happy and thanks him.</a:t>
            </a:r>
          </a:p>
          <a:p>
            <a:pPr algn="l"/>
            <a:r>
              <a:rPr lang="en-US" sz="3200" b="0" i="0" dirty="0">
                <a:solidFill>
                  <a:schemeClr val="tx1"/>
                </a:solidFill>
                <a:effectLst/>
                <a:latin typeface="hero-new"/>
              </a:rPr>
              <a:t>When she sees Mr. Schmidt later he acknowledges her accomplishment. She hugs him.</a:t>
            </a:r>
          </a:p>
          <a:p>
            <a:pPr algn="l"/>
            <a:endParaRPr lang="en-US" b="0" i="0" dirty="0">
              <a:solidFill>
                <a:srgbClr val="333333"/>
              </a:solidFill>
              <a:effectLst/>
              <a:latin typeface="hero-ne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TextBox 8">
            <a:extLst>
              <a:ext uri="{FF2B5EF4-FFF2-40B4-BE49-F238E27FC236}">
                <a16:creationId xmlns:a16="http://schemas.microsoft.com/office/drawing/2014/main" id="{823282DE-3640-C73B-E191-6DFC03A0C570}"/>
              </a:ext>
            </a:extLst>
          </p:cNvPr>
          <p:cNvSpPr txBox="1"/>
          <p:nvPr/>
        </p:nvSpPr>
        <p:spPr>
          <a:xfrm>
            <a:off x="1843087" y="168890"/>
            <a:ext cx="14144626" cy="8956298"/>
          </a:xfrm>
          <a:prstGeom prst="rect">
            <a:avLst/>
          </a:prstGeom>
          <a:noFill/>
        </p:spPr>
        <p:txBody>
          <a:bodyPr wrap="square">
            <a:spAutoFit/>
          </a:bodyPr>
          <a:lstStyle/>
          <a:p>
            <a:pPr algn="l"/>
            <a:r>
              <a:rPr lang="en-US" sz="3200" b="1" i="0" dirty="0">
                <a:solidFill>
                  <a:srgbClr val="FF0000"/>
                </a:solidFill>
                <a:effectLst/>
                <a:latin typeface="hero-new"/>
              </a:rPr>
              <a:t>Martha Celebrates</a:t>
            </a:r>
          </a:p>
          <a:p>
            <a:pPr algn="l"/>
            <a:endParaRPr lang="en-US" sz="3200" b="1" i="0" dirty="0">
              <a:solidFill>
                <a:srgbClr val="333333"/>
              </a:solidFill>
              <a:effectLst/>
              <a:latin typeface="hero-new"/>
            </a:endParaRPr>
          </a:p>
          <a:p>
            <a:pPr algn="l"/>
            <a:r>
              <a:rPr lang="en-US" sz="3200" b="0" i="0" dirty="0">
                <a:solidFill>
                  <a:srgbClr val="333333"/>
                </a:solidFill>
                <a:effectLst/>
                <a:latin typeface="hero-new"/>
              </a:rPr>
              <a:t>Martha cries with happiness on the way home. She rushes to the field to tell her grandfather. She ends up working with him a few minutes first, then gives him the good news.</a:t>
            </a:r>
          </a:p>
          <a:p>
            <a:pPr algn="l"/>
            <a:r>
              <a:rPr lang="en-US" sz="3200" b="0" i="0" dirty="0">
                <a:solidFill>
                  <a:srgbClr val="333333"/>
                </a:solidFill>
                <a:effectLst/>
                <a:latin typeface="hero-new"/>
              </a:rPr>
              <a:t>He pats her on the shoulder and wipes the sweat off his forehead. He tells her to see if her grandmother needs help with supper.</a:t>
            </a:r>
          </a:p>
          <a:p>
            <a:pPr algn="l"/>
            <a:r>
              <a:rPr lang="en-US" sz="3200" b="0" i="0" dirty="0">
                <a:solidFill>
                  <a:srgbClr val="333333"/>
                </a:solidFill>
                <a:effectLst/>
                <a:latin typeface="hero-new"/>
              </a:rPr>
              <a:t>Martha smiles at him. She's not fooled. She runs happily to the house.</a:t>
            </a:r>
          </a:p>
          <a:p>
            <a:pPr algn="l"/>
            <a:endParaRPr lang="en-US" sz="3200" b="0" i="0" dirty="0">
              <a:solidFill>
                <a:srgbClr val="333333"/>
              </a:solidFill>
              <a:effectLst/>
              <a:latin typeface="hero-new"/>
            </a:endParaRPr>
          </a:p>
          <a:p>
            <a:pPr algn="l"/>
            <a:r>
              <a:rPr lang="en-US" sz="3200" b="1" i="0" dirty="0">
                <a:solidFill>
                  <a:srgbClr val="FF0000"/>
                </a:solidFill>
                <a:effectLst/>
                <a:latin typeface="hero-new"/>
              </a:rPr>
              <a:t>Theme: Standing Up for What's Right</a:t>
            </a:r>
          </a:p>
          <a:p>
            <a:pPr algn="l"/>
            <a:endParaRPr lang="en-US" sz="3200" b="1" i="0" dirty="0">
              <a:solidFill>
                <a:srgbClr val="333333"/>
              </a:solidFill>
              <a:effectLst/>
              <a:latin typeface="hero-new"/>
            </a:endParaRPr>
          </a:p>
          <a:p>
            <a:pPr algn="l"/>
            <a:r>
              <a:rPr lang="en-US" sz="3200" b="0" i="0" dirty="0">
                <a:solidFill>
                  <a:srgbClr val="333333"/>
                </a:solidFill>
                <a:effectLst/>
                <a:latin typeface="hero-new"/>
              </a:rPr>
              <a:t>There are three characters who take a principled stand for what is right—Mr. Schmidt, Grandpa and finally, Martha.</a:t>
            </a:r>
          </a:p>
          <a:p>
            <a:pPr algn="l"/>
            <a:r>
              <a:rPr lang="en-US" sz="3200" b="0" i="0" dirty="0">
                <a:solidFill>
                  <a:srgbClr val="333333"/>
                </a:solidFill>
                <a:effectLst/>
                <a:latin typeface="hero-new"/>
              </a:rPr>
              <a:t>We first learn of the plot against Martha when she overhears the argument between </a:t>
            </a:r>
            <a:r>
              <a:rPr lang="en-US" sz="3200" b="1" i="0" dirty="0">
                <a:solidFill>
                  <a:srgbClr val="333333"/>
                </a:solidFill>
                <a:effectLst/>
                <a:latin typeface="hero-new"/>
              </a:rPr>
              <a:t>Mr. Schmidt</a:t>
            </a:r>
            <a:r>
              <a:rPr lang="en-US" sz="3200" b="0" i="0" dirty="0">
                <a:solidFill>
                  <a:srgbClr val="333333"/>
                </a:solidFill>
                <a:effectLst/>
                <a:latin typeface="hero-new"/>
              </a:rPr>
              <a:t> and Mr. Boone. Mr. Schmidt is adamant in his refusal to cheat Martha out of her prize. He doesn't care who Joann's father is. He recognizes the injustice of trying to take what Martha earned because she's an easy target, being Mexican and from a poor family. He threatens to resign over it.</a:t>
            </a:r>
            <a:endParaRPr lang="en-US" b="0" i="0" dirty="0">
              <a:solidFill>
                <a:srgbClr val="333333"/>
              </a:solidFill>
              <a:effectLst/>
              <a:latin typeface="hero-new"/>
            </a:endParaRPr>
          </a:p>
        </p:txBody>
      </p:sp>
    </p:spTree>
    <p:extLst>
      <p:ext uri="{BB962C8B-B14F-4D97-AF65-F5344CB8AC3E}">
        <p14:creationId xmlns:p14="http://schemas.microsoft.com/office/powerpoint/2010/main" val="2971217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a:extLst>
              <a:ext uri="{FF2B5EF4-FFF2-40B4-BE49-F238E27FC236}">
                <a16:creationId xmlns:a16="http://schemas.microsoft.com/office/drawing/2014/main" id="{017F2B49-6A9C-C7B3-DBBC-22BB41F61F04}"/>
              </a:ext>
            </a:extLst>
          </p:cNvPr>
          <p:cNvSpPr txBox="1"/>
          <p:nvPr/>
        </p:nvSpPr>
        <p:spPr>
          <a:xfrm>
            <a:off x="1557339" y="1036290"/>
            <a:ext cx="15516224" cy="8094524"/>
          </a:xfrm>
          <a:prstGeom prst="rect">
            <a:avLst/>
          </a:prstGeom>
          <a:noFill/>
        </p:spPr>
        <p:txBody>
          <a:bodyPr wrap="square">
            <a:spAutoFit/>
          </a:bodyPr>
          <a:lstStyle/>
          <a:p>
            <a:pPr algn="l"/>
            <a:r>
              <a:rPr lang="en-US" sz="3200" b="1" i="0" dirty="0">
                <a:solidFill>
                  <a:srgbClr val="FF0000"/>
                </a:solidFill>
                <a:effectLst/>
                <a:latin typeface="hero-new"/>
              </a:rPr>
              <a:t>Grandpa's Wisdom</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The next character who recognizes the greater issue is </a:t>
            </a:r>
            <a:r>
              <a:rPr lang="en-US" sz="3200" b="1" i="0" dirty="0">
                <a:solidFill>
                  <a:schemeClr val="tx1"/>
                </a:solidFill>
                <a:effectLst/>
                <a:latin typeface="hero-new"/>
              </a:rPr>
              <a:t>Grandpa</a:t>
            </a:r>
            <a:r>
              <a:rPr lang="en-US" sz="3200" b="0" i="0" dirty="0">
                <a:solidFill>
                  <a:schemeClr val="tx1"/>
                </a:solidFill>
                <a:effectLst/>
                <a:latin typeface="hero-new"/>
              </a:rPr>
              <a:t>. He points it out to Martha by asking her about the significance of the scholarship jacket—it's earned and it's given. The question isn't whether he can pay the money or not, it's whether it should be paid at all.</a:t>
            </a:r>
          </a:p>
          <a:p>
            <a:pPr algn="l"/>
            <a:r>
              <a:rPr lang="en-US" sz="3200" b="0" i="0" dirty="0">
                <a:solidFill>
                  <a:schemeClr val="tx1"/>
                </a:solidFill>
                <a:effectLst/>
                <a:latin typeface="hero-new"/>
              </a:rPr>
              <a:t>The answer is no. Paying for the scholarship jacket goes against everything it represents. Paying for the jacket wouldn't right the wrong that is being done.</a:t>
            </a:r>
          </a:p>
          <a:p>
            <a:pPr algn="l"/>
            <a:endParaRPr lang="en-US" sz="3200" b="0" i="0" dirty="0">
              <a:solidFill>
                <a:schemeClr val="tx1"/>
              </a:solidFill>
              <a:effectLst/>
              <a:latin typeface="hero-new"/>
            </a:endParaRPr>
          </a:p>
          <a:p>
            <a:pPr algn="l"/>
            <a:r>
              <a:rPr lang="en-US" sz="3200" b="1" i="0" dirty="0">
                <a:solidFill>
                  <a:schemeClr val="tx1"/>
                </a:solidFill>
                <a:effectLst/>
                <a:latin typeface="hero-new"/>
              </a:rPr>
              <a:t>Martha Understands</a:t>
            </a:r>
          </a:p>
          <a:p>
            <a:pPr algn="l"/>
            <a:endParaRPr lang="en-US" sz="3200" b="1" i="0" dirty="0">
              <a:solidFill>
                <a:schemeClr val="tx1"/>
              </a:solidFill>
              <a:effectLst/>
              <a:latin typeface="hero-new"/>
            </a:endParaRPr>
          </a:p>
          <a:p>
            <a:pPr algn="l"/>
            <a:r>
              <a:rPr lang="en-US" sz="3200" b="0" i="0" dirty="0">
                <a:solidFill>
                  <a:schemeClr val="tx1"/>
                </a:solidFill>
                <a:effectLst/>
                <a:latin typeface="hero-new"/>
              </a:rPr>
              <a:t>At first, </a:t>
            </a:r>
            <a:r>
              <a:rPr lang="en-US" sz="3200" b="1" i="0" dirty="0">
                <a:solidFill>
                  <a:schemeClr val="tx1"/>
                </a:solidFill>
                <a:effectLst/>
                <a:latin typeface="hero-new"/>
              </a:rPr>
              <a:t>Martha</a:t>
            </a:r>
            <a:r>
              <a:rPr lang="en-US" sz="3200" b="0" i="0" dirty="0">
                <a:solidFill>
                  <a:schemeClr val="tx1"/>
                </a:solidFill>
                <a:effectLst/>
                <a:latin typeface="hero-new"/>
              </a:rPr>
              <a:t> doesn't understand the larger principle at play here. When she tells Grandpa she's in danger of losing her prize, she's "desperately hoping he'd say [she] could have the money." On the surface, this makes sense. She's earned this prize and doesn't want to see it go to someone else.</a:t>
            </a:r>
            <a:r>
              <a:rPr lang="en-US" sz="4000" b="0" i="0" dirty="0">
                <a:solidFill>
                  <a:srgbClr val="333333"/>
                </a:solidFill>
                <a:effectLst/>
                <a:latin typeface="hero-new"/>
              </a:rPr>
              <a:t> </a:t>
            </a:r>
            <a:r>
              <a:rPr lang="en-US" sz="3200" b="0" i="0" dirty="0">
                <a:solidFill>
                  <a:schemeClr val="tx1"/>
                </a:solidFill>
                <a:effectLst/>
                <a:latin typeface="hero-new"/>
              </a:rPr>
              <a:t>After the conversation with Grandpa, she knows he's right. She's still angry and sad, but she understands that paying for something that's been earned doesn't make sense.</a:t>
            </a:r>
          </a:p>
        </p:txBody>
      </p:sp>
    </p:spTree>
    <p:extLst>
      <p:ext uri="{BB962C8B-B14F-4D97-AF65-F5344CB8AC3E}">
        <p14:creationId xmlns:p14="http://schemas.microsoft.com/office/powerpoint/2010/main" val="162558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0A6D30-65F9-FB1C-F4C0-C8FC343A5A52}"/>
              </a:ext>
            </a:extLst>
          </p:cNvPr>
          <p:cNvSpPr>
            <a:spLocks noGrp="1"/>
          </p:cNvSpPr>
          <p:nvPr>
            <p:ph type="subTitle" idx="1"/>
          </p:nvPr>
        </p:nvSpPr>
        <p:spPr>
          <a:xfrm>
            <a:off x="3400425" y="2000249"/>
            <a:ext cx="11487150" cy="1752600"/>
          </a:xfrm>
        </p:spPr>
        <p:txBody>
          <a:bodyPr>
            <a:normAutofit fontScale="92500" lnSpcReduction="20000"/>
          </a:bodyPr>
          <a:lstStyle/>
          <a:p>
            <a:r>
              <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Graphic organizer link </a:t>
            </a:r>
          </a:p>
          <a:p>
            <a:endParaRPr lang="en-US" sz="28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2"/>
            </a:endParaRPr>
          </a:p>
          <a:p>
            <a:endPar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endParaRPr>
          </a:p>
          <a:p>
            <a:r>
              <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https://prezi.com/cjddku1s8hhd/the-scholarship-jacket-plot-structure/</a:t>
            </a:r>
            <a:endParaRPr lang="en-IN"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051CB093-4CD4-4C68-3E6C-770F3975A4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TextBox 4">
            <a:extLst>
              <a:ext uri="{FF2B5EF4-FFF2-40B4-BE49-F238E27FC236}">
                <a16:creationId xmlns:a16="http://schemas.microsoft.com/office/drawing/2014/main" id="{E32947D4-70DF-25A5-DD65-ACC9CC449A83}"/>
              </a:ext>
            </a:extLst>
          </p:cNvPr>
          <p:cNvSpPr txBox="1"/>
          <p:nvPr/>
        </p:nvSpPr>
        <p:spPr>
          <a:xfrm flipH="1">
            <a:off x="4357687" y="6010932"/>
            <a:ext cx="11358561" cy="1938992"/>
          </a:xfrm>
          <a:prstGeom prst="rect">
            <a:avLst/>
          </a:prstGeom>
          <a:noFill/>
        </p:spPr>
        <p:txBody>
          <a:bodyPr wrap="square" rtlCol="0">
            <a:spAutoFit/>
          </a:bodyPr>
          <a:lstStyle/>
          <a:p>
            <a:r>
              <a:rPr lang="en-IN" sz="2400" dirty="0">
                <a:solidFill>
                  <a:schemeClr val="bg2">
                    <a:lumMod val="75000"/>
                  </a:schemeClr>
                </a:solidFill>
              </a:rPr>
              <a:t>                                                </a:t>
            </a:r>
            <a:r>
              <a:rPr lang="en-IN" sz="2400" dirty="0">
                <a:solidFill>
                  <a:srgbClr val="FF0000"/>
                </a:solidFill>
              </a:rPr>
              <a:t>YouTube link </a:t>
            </a:r>
          </a:p>
          <a:p>
            <a:endParaRPr lang="en-IN" sz="2400" dirty="0"/>
          </a:p>
          <a:p>
            <a:r>
              <a:rPr lang="en-IN" sz="2400" dirty="0">
                <a:hlinkClick r:id="rId3"/>
              </a:rPr>
              <a:t>https://www.youtube.com/watch?v=-rEHcNgVk6M&amp;t=18s&amp;pp=ygUWdGhlIHNjaG9sYXJzaGlwIGphY2tldA%3D%3D</a:t>
            </a:r>
            <a:endParaRPr lang="en-IN" sz="2400" dirty="0"/>
          </a:p>
          <a:p>
            <a:endParaRPr lang="en-IN" sz="2400" dirty="0"/>
          </a:p>
        </p:txBody>
      </p:sp>
    </p:spTree>
    <p:extLst>
      <p:ext uri="{BB962C8B-B14F-4D97-AF65-F5344CB8AC3E}">
        <p14:creationId xmlns:p14="http://schemas.microsoft.com/office/powerpoint/2010/main" val="96123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33,472 Thank You Stock Photos - Free &amp; Royalty-Free Stock ...">
            <a:extLst>
              <a:ext uri="{FF2B5EF4-FFF2-40B4-BE49-F238E27FC236}">
                <a16:creationId xmlns:a16="http://schemas.microsoft.com/office/drawing/2014/main" id="{E5837384-4E10-48E5-15D9-97C756B92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085849"/>
            <a:ext cx="13115925" cy="78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03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E3E4F33F-F8B7-6AD4-16BC-07224872A378}"/>
              </a:ext>
            </a:extLst>
          </p:cNvPr>
          <p:cNvSpPr txBox="1"/>
          <p:nvPr/>
        </p:nvSpPr>
        <p:spPr>
          <a:xfrm>
            <a:off x="4320540" y="3005118"/>
            <a:ext cx="12161520" cy="1569660"/>
          </a:xfrm>
          <a:prstGeom prst="rect">
            <a:avLst/>
          </a:prstGeom>
          <a:noFill/>
        </p:spPr>
        <p:txBody>
          <a:bodyPr wrap="square">
            <a:spAutoFit/>
          </a:bodyPr>
          <a:lstStyle/>
          <a:p>
            <a:endParaRPr lang="en-IN" sz="4800" dirty="0"/>
          </a:p>
          <a:p>
            <a:endParaRPr lang="en-IN" sz="4800" dirty="0"/>
          </a:p>
        </p:txBody>
      </p:sp>
      <p:pic>
        <p:nvPicPr>
          <p:cNvPr id="2" name="Picture 2" descr="Scholarship Writing Teaching Resources | TPT">
            <a:extLst>
              <a:ext uri="{FF2B5EF4-FFF2-40B4-BE49-F238E27FC236}">
                <a16:creationId xmlns:a16="http://schemas.microsoft.com/office/drawing/2014/main" id="{9766F682-7F2E-8883-7F92-3CC5F1668D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286"/>
          <a:stretch/>
        </p:blipFill>
        <p:spPr bwMode="auto">
          <a:xfrm>
            <a:off x="5022874" y="692989"/>
            <a:ext cx="8472488" cy="83367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pic>
        <p:nvPicPr>
          <p:cNvPr id="3074" name="Picture 2" descr="The Scholarship Jacket - Plot Events Worksheet by Eden of Knowledge">
            <a:extLst>
              <a:ext uri="{FF2B5EF4-FFF2-40B4-BE49-F238E27FC236}">
                <a16:creationId xmlns:a16="http://schemas.microsoft.com/office/drawing/2014/main" id="{E475BAEA-5717-3D16-26F8-B1D9E1A179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9981" y="1636085"/>
            <a:ext cx="6834187" cy="51454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 Scholarship Jacket” – Wright level-UP">
            <a:extLst>
              <a:ext uri="{FF2B5EF4-FFF2-40B4-BE49-F238E27FC236}">
                <a16:creationId xmlns:a16="http://schemas.microsoft.com/office/drawing/2014/main" id="{34577688-C865-0DBB-869E-CAA2B75BAA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87188" y="5172301"/>
            <a:ext cx="6500812" cy="413878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ook List - Detail Page">
            <a:extLst>
              <a:ext uri="{FF2B5EF4-FFF2-40B4-BE49-F238E27FC236}">
                <a16:creationId xmlns:a16="http://schemas.microsoft.com/office/drawing/2014/main" id="{14E7C1FE-098D-959B-5823-198CF83AAE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501" y="4866232"/>
            <a:ext cx="5154480" cy="46739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4098" name="Picture 2" descr="The Scholarship Jacket - Powerpoint Slides | Scholarships, Printable  worksheets, Powerpoint slide">
            <a:extLst>
              <a:ext uri="{FF2B5EF4-FFF2-40B4-BE49-F238E27FC236}">
                <a16:creationId xmlns:a16="http://schemas.microsoft.com/office/drawing/2014/main" id="{7933E18B-C230-DB2F-156A-326452B884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717434"/>
            <a:ext cx="10054222" cy="75550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2050" name="Picture 2" descr="The Scholarship Jacket - Worksheets | Scholarships, Close reading,  Worksheets">
            <a:extLst>
              <a:ext uri="{FF2B5EF4-FFF2-40B4-BE49-F238E27FC236}">
                <a16:creationId xmlns:a16="http://schemas.microsoft.com/office/drawing/2014/main" id="{90FD8BFE-2369-ACE0-0F04-A33BAC513E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5756" y="916629"/>
            <a:ext cx="9996488" cy="75116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872DAA8-FF95-8039-2EAF-9D02B1B49B66}"/>
                  </a:ext>
                </a:extLst>
              </p14:cNvPr>
              <p14:cNvContentPartPr/>
              <p14:nvPr/>
            </p14:nvContentPartPr>
            <p14:xfrm>
              <a:off x="10901182" y="3585847"/>
              <a:ext cx="360" cy="360"/>
            </p14:xfrm>
          </p:contentPart>
        </mc:Choice>
        <mc:Fallback xmlns="">
          <p:pic>
            <p:nvPicPr>
              <p:cNvPr id="4" name="Ink 3">
                <a:extLst>
                  <a:ext uri="{FF2B5EF4-FFF2-40B4-BE49-F238E27FC236}">
                    <a16:creationId xmlns:a16="http://schemas.microsoft.com/office/drawing/2014/main" id="{7872DAA8-FF95-8039-2EAF-9D02B1B49B66}"/>
                  </a:ext>
                </a:extLst>
              </p:cNvPr>
              <p:cNvPicPr/>
              <p:nvPr/>
            </p:nvPicPr>
            <p:blipFill>
              <a:blip r:embed="rId5"/>
              <a:stretch>
                <a:fillRect/>
              </a:stretch>
            </p:blipFill>
            <p:spPr>
              <a:xfrm>
                <a:off x="10892182" y="3577207"/>
                <a:ext cx="18000" cy="18000"/>
              </a:xfrm>
              <a:prstGeom prst="rect">
                <a:avLst/>
              </a:prstGeom>
            </p:spPr>
          </p:pic>
        </mc:Fallback>
      </mc:AlternateContent>
      <p:sp>
        <p:nvSpPr>
          <p:cNvPr id="2" name="Rectangle 1">
            <a:extLst>
              <a:ext uri="{FF2B5EF4-FFF2-40B4-BE49-F238E27FC236}">
                <a16:creationId xmlns:a16="http://schemas.microsoft.com/office/drawing/2014/main" id="{5B427C17-424D-9A2C-87E5-CAD8C6A6A87A}"/>
              </a:ext>
            </a:extLst>
          </p:cNvPr>
          <p:cNvSpPr>
            <a:spLocks noChangeArrowheads="1"/>
          </p:cNvSpPr>
          <p:nvPr/>
        </p:nvSpPr>
        <p:spPr bwMode="auto">
          <a:xfrm>
            <a:off x="1869236" y="123182"/>
            <a:ext cx="14204202" cy="88908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8566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600" dirty="0">
              <a:highlight>
                <a:srgbClr val="FFFF00"/>
              </a:highligh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highlight>
                <a:srgbClr val="FFFF00"/>
              </a:highligh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highlight>
                  <a:srgbClr val="FFFF00"/>
                </a:highlight>
                <a:latin typeface="Arial" panose="020B0604020202020204" pitchFamily="34" charset="0"/>
              </a:rPr>
              <a:t>"The Scholarship Jacket" by Marta Salinas was first published in 1986. It tells the story of a young Mexican American girl who faces an injustice at school. It's a popular short story for students.</a:t>
            </a:r>
            <a:endParaRPr lang="en-US" altLang="en-US" sz="3600" b="1" dirty="0">
              <a:solidFill>
                <a:srgbClr val="333333"/>
              </a:solidFill>
              <a:latin typeface="hero-new"/>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333333"/>
              </a:solidFill>
              <a:effectLst/>
              <a:latin typeface="hero-new"/>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0000"/>
                </a:solidFill>
                <a:effectLst/>
                <a:latin typeface="hero-new"/>
              </a:rPr>
              <a:t>Summary of </a:t>
            </a:r>
            <a:r>
              <a:rPr kumimoji="0" lang="en-US" altLang="en-US" sz="3600" b="1" i="1" u="none" strike="noStrike" cap="none" normalizeH="0" baseline="0" dirty="0">
                <a:ln>
                  <a:noFill/>
                </a:ln>
                <a:solidFill>
                  <a:srgbClr val="FF0000"/>
                </a:solidFill>
                <a:effectLst/>
                <a:latin typeface="hero-new"/>
              </a:rPr>
              <a:t>The Scholarship Jacket</a:t>
            </a:r>
            <a:endParaRPr kumimoji="0" lang="en-US" altLang="en-US" sz="3600" b="1" i="0" u="none" strike="noStrike" cap="none" normalizeH="0" baseline="0" dirty="0">
              <a:ln>
                <a:noFill/>
              </a:ln>
              <a:solidFill>
                <a:srgbClr val="FF0000"/>
              </a:solidFill>
              <a:effectLst/>
              <a:latin typeface="hero-new"/>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effectLst/>
                <a:latin typeface="hero-new"/>
              </a:rPr>
              <a:t>The narrator, Martha, is nearing the end of eighth grade at her Texas school. Every year at graduation, the school awards a beautiful jacket monogrammed with an "S" and the winner's name to the class valedictorian, the student with the highest grades over eight years.</a:t>
            </a:r>
          </a:p>
          <a:p>
            <a:pPr algn="just"/>
            <a:r>
              <a:rPr lang="en-US" sz="3200" b="0" i="0" dirty="0">
                <a:effectLst/>
                <a:latin typeface="hero-new"/>
              </a:rPr>
              <a:t>Martha's older sister Rosie won it years earlier. Martha is going to win it this year.</a:t>
            </a:r>
          </a:p>
          <a:p>
            <a:pPr algn="just"/>
            <a:r>
              <a:rPr lang="en-US" sz="3200" b="0" i="0" dirty="0">
                <a:effectLst/>
                <a:latin typeface="hero-new"/>
              </a:rPr>
              <a:t>She lives with her grandparents. Her parents couldn't afford to raise all their kids. Martha is very thin. She's not happy with her appearance but she's smart.</a:t>
            </a:r>
          </a:p>
          <a:p>
            <a:pPr algn="just"/>
            <a:br>
              <a:rPr lang="en-US" sz="4400" dirty="0"/>
            </a:br>
            <a:endParaRPr kumimoji="0" lang="en-US" altLang="en-US" sz="3600" b="0" i="0" u="none" strike="noStrike" cap="none" normalizeH="0" baseline="0" dirty="0">
              <a:ln>
                <a:noFill/>
              </a:ln>
              <a:effectLst/>
              <a:latin typeface="Arial" panose="020B0604020202020204" pitchFamily="34" charset="0"/>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8615363" cy="523220"/>
          </a:xfrm>
          <a:prstGeom prst="rect">
            <a:avLst/>
          </a:prstGeom>
          <a:noFill/>
        </p:spPr>
        <p:txBody>
          <a:bodyPr wrap="square">
            <a:spAutoFit/>
          </a:bodyPr>
          <a:lstStyle/>
          <a:p>
            <a:endParaRPr lang="en-IN" dirty="0"/>
          </a:p>
          <a:p>
            <a:endParaRPr lang="en-IN" dirty="0"/>
          </a:p>
        </p:txBody>
      </p:sp>
      <p:sp>
        <p:nvSpPr>
          <p:cNvPr id="4" name="TextBox 3">
            <a:extLst>
              <a:ext uri="{FF2B5EF4-FFF2-40B4-BE49-F238E27FC236}">
                <a16:creationId xmlns:a16="http://schemas.microsoft.com/office/drawing/2014/main" id="{1899682D-AAC4-3A73-0380-84BCC81B2434}"/>
              </a:ext>
            </a:extLst>
          </p:cNvPr>
          <p:cNvSpPr txBox="1"/>
          <p:nvPr/>
        </p:nvSpPr>
        <p:spPr>
          <a:xfrm>
            <a:off x="2228849" y="1065997"/>
            <a:ext cx="14944725" cy="6924973"/>
          </a:xfrm>
          <a:prstGeom prst="rect">
            <a:avLst/>
          </a:prstGeom>
          <a:noFill/>
        </p:spPr>
        <p:txBody>
          <a:bodyPr wrap="square">
            <a:spAutoFit/>
          </a:bodyPr>
          <a:lstStyle/>
          <a:p>
            <a:pPr algn="l"/>
            <a:r>
              <a:rPr lang="en-US" sz="3200" b="1" i="0" dirty="0">
                <a:solidFill>
                  <a:srgbClr val="FF0000"/>
                </a:solidFill>
                <a:effectLst/>
                <a:latin typeface="hero-new"/>
              </a:rPr>
              <a:t>An Overheard Conversation</a:t>
            </a:r>
          </a:p>
          <a:p>
            <a:pPr algn="l"/>
            <a:endParaRPr lang="en-US" sz="3200" b="1" i="0" dirty="0">
              <a:solidFill>
                <a:srgbClr val="FF0000"/>
              </a:solidFill>
              <a:effectLst/>
              <a:latin typeface="hero-new"/>
            </a:endParaRPr>
          </a:p>
          <a:p>
            <a:pPr algn="l"/>
            <a:r>
              <a:rPr lang="en-US" sz="3200" b="0" i="0" dirty="0">
                <a:solidFill>
                  <a:schemeClr val="tx1"/>
                </a:solidFill>
                <a:effectLst/>
                <a:latin typeface="hero-new"/>
              </a:rPr>
              <a:t>One day at the end of the school year, Martha has to go back to her classroom to get her shorts for gym class. Hearing raised voices inside, she stops outside the door. Two of her teachers are arguing about her. She's shocked and stands there listening. </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Mr. Schmidt is saying he refuses to do something, that it doesn't matter who her father is, and that Martha is the clear winner. Mr. Boone says Joann's father is on the Board, owns the only store in town, and that they could make some excuse. She also hears mention of her Mexican background and a threat to resign.</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Mr. Schmidt storms out but doesn't notice Martha. She waits until she calms down and goes into the classroom to get her bag. She can't remember the rest of the day.</a:t>
            </a:r>
          </a:p>
          <a:p>
            <a:pPr algn="l"/>
            <a:endParaRPr lang="en-US" sz="2800" b="0" i="0" dirty="0">
              <a:solidFill>
                <a:srgbClr val="333333"/>
              </a:solidFill>
              <a:effectLst/>
              <a:latin typeface="hero-ne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941FE7DF-6E54-5CD4-1B9E-D65C9E71C292}"/>
              </a:ext>
            </a:extLst>
          </p:cNvPr>
          <p:cNvSpPr txBox="1"/>
          <p:nvPr/>
        </p:nvSpPr>
        <p:spPr>
          <a:xfrm>
            <a:off x="2519362" y="1040190"/>
            <a:ext cx="13358813" cy="6494085"/>
          </a:xfrm>
          <a:prstGeom prst="rect">
            <a:avLst/>
          </a:prstGeom>
          <a:noFill/>
        </p:spPr>
        <p:txBody>
          <a:bodyPr wrap="square">
            <a:spAutoFit/>
          </a:bodyPr>
          <a:lstStyle/>
          <a:p>
            <a:pPr algn="l"/>
            <a:r>
              <a:rPr lang="en-US" sz="3200" b="1" i="0" dirty="0">
                <a:solidFill>
                  <a:srgbClr val="333333"/>
                </a:solidFill>
                <a:effectLst/>
                <a:latin typeface="hero-new"/>
              </a:rPr>
              <a:t>Martha Tells Her Grandpa</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Martha cries quietly that night.</a:t>
            </a:r>
          </a:p>
          <a:p>
            <a:pPr algn="l"/>
            <a:r>
              <a:rPr lang="en-US" sz="3200" b="0" i="0" dirty="0">
                <a:solidFill>
                  <a:schemeClr val="tx1"/>
                </a:solidFill>
                <a:effectLst/>
                <a:latin typeface="hero-new"/>
              </a:rPr>
              <a:t>The next day, she's called to the principal's office. He looks uncomfortable. He tells Martha the policy has changed this year—there will now be a $15 charge for the scholarship jacket. If she can't pay, the next in line will get the jacket.</a:t>
            </a:r>
          </a:p>
          <a:p>
            <a:pPr algn="l"/>
            <a:r>
              <a:rPr lang="en-US" sz="3200" b="0" i="0" dirty="0">
                <a:solidFill>
                  <a:schemeClr val="tx1"/>
                </a:solidFill>
                <a:effectLst/>
                <a:latin typeface="hero-new"/>
              </a:rPr>
              <a:t>She says she'll tell her grandfather and get back to him. She cries on the way home.</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Martha goes into the bean field to find her Grandpa. She explains the situation. He asks what the scholarship jacket means. She says it's given to the student who earns it. They both understand. Before she leaves he says if it's paid for it's not a scholarship jacket.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lang="en-US" sz="1400" b="1" dirty="0">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6650935" y="2838450"/>
            <a:ext cx="11844130" cy="13849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
        <p:nvSpPr>
          <p:cNvPr id="4" name="TextBox 3">
            <a:extLst>
              <a:ext uri="{FF2B5EF4-FFF2-40B4-BE49-F238E27FC236}">
                <a16:creationId xmlns:a16="http://schemas.microsoft.com/office/drawing/2014/main" id="{AD2531CA-01B2-7EA4-A056-7A7BE2F388C8}"/>
              </a:ext>
            </a:extLst>
          </p:cNvPr>
          <p:cNvSpPr txBox="1"/>
          <p:nvPr/>
        </p:nvSpPr>
        <p:spPr>
          <a:xfrm>
            <a:off x="1789508" y="1231652"/>
            <a:ext cx="15255479" cy="5509200"/>
          </a:xfrm>
          <a:prstGeom prst="rect">
            <a:avLst/>
          </a:prstGeom>
          <a:noFill/>
        </p:spPr>
        <p:txBody>
          <a:bodyPr wrap="square">
            <a:spAutoFit/>
          </a:bodyPr>
          <a:lstStyle/>
          <a:p>
            <a:pPr algn="l"/>
            <a:r>
              <a:rPr lang="en-US" sz="3200" b="1" i="0" dirty="0">
                <a:solidFill>
                  <a:srgbClr val="FF0000"/>
                </a:solidFill>
                <a:effectLst/>
                <a:latin typeface="hero-new"/>
              </a:rPr>
              <a:t>Martha Tells Her Grandpa</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Martha cries quietly that night.</a:t>
            </a:r>
          </a:p>
          <a:p>
            <a:pPr algn="l"/>
            <a:r>
              <a:rPr lang="en-US" sz="3200" b="0" i="0" dirty="0">
                <a:solidFill>
                  <a:schemeClr val="tx1"/>
                </a:solidFill>
                <a:effectLst/>
                <a:latin typeface="hero-new"/>
              </a:rPr>
              <a:t>The next day, she's called to the principal's office. He looks uncomfortable. He tells Martha the policy has changed this year—there will now be a $15 charge for the scholarship jacket. If she can't pay, the next in line will get the jacket.</a:t>
            </a:r>
          </a:p>
          <a:p>
            <a:pPr algn="l"/>
            <a:r>
              <a:rPr lang="en-US" sz="3200" b="0" i="0" dirty="0">
                <a:solidFill>
                  <a:schemeClr val="tx1"/>
                </a:solidFill>
                <a:effectLst/>
                <a:latin typeface="hero-new"/>
              </a:rPr>
              <a:t>She says she'll tell her grandfather and get back to him. She cries on the way home.</a:t>
            </a:r>
          </a:p>
          <a:p>
            <a:pPr algn="l"/>
            <a:endParaRPr lang="en-US" sz="3200" dirty="0">
              <a:solidFill>
                <a:schemeClr val="tx1"/>
              </a:solidFill>
              <a:latin typeface="hero-new"/>
            </a:endParaRPr>
          </a:p>
          <a:p>
            <a:pPr algn="l"/>
            <a:r>
              <a:rPr lang="en-US" sz="3200" b="0" i="0" dirty="0">
                <a:solidFill>
                  <a:schemeClr val="tx1"/>
                </a:solidFill>
                <a:effectLst/>
                <a:latin typeface="hero-new"/>
              </a:rPr>
              <a:t>Martha goes into the bean field to find her Grandpa. She explains the situation. He asks what the scholarship jacket means. She says it's given to the student who earns it. They both understand. Before she leaves he says if it's paid for it's not a scholarship jacket.</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407</TotalTime>
  <Words>1126</Words>
  <Application>Microsoft Office PowerPoint</Application>
  <PresentationFormat>Custom</PresentationFormat>
  <Paragraphs>104</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hero-new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8</cp:revision>
  <dcterms:created xsi:type="dcterms:W3CDTF">2006-08-16T00:00:00Z</dcterms:created>
  <dcterms:modified xsi:type="dcterms:W3CDTF">2024-06-23T17:42:38Z</dcterms:modified>
</cp:coreProperties>
</file>